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94" d="100"/>
          <a:sy n="94" d="100"/>
        </p:scale>
        <p:origin x="84" y="1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r>
              <a:rPr lang="ja-JP"/>
              <a:t>アンケート結果</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title>
    <c:autoTitleDeleted val="0"/>
    <c:plotArea>
      <c:layout/>
      <c:lineChart>
        <c:grouping val="standard"/>
        <c:varyColors val="0"/>
        <c:ser>
          <c:idx val="0"/>
          <c:order val="0"/>
          <c:tx>
            <c:strRef>
              <c:f>Sheet1!$B$1</c:f>
              <c:strCache>
                <c:ptCount val="1"/>
                <c:pt idx="0">
                  <c:v>系列 1</c:v>
                </c:pt>
              </c:strCache>
            </c:strRef>
          </c:tx>
          <c:spPr>
            <a:ln w="28575" cap="rnd">
              <a:solidFill>
                <a:schemeClr val="accent1"/>
              </a:solidFill>
              <a:round/>
            </a:ln>
            <a:effectLst/>
          </c:spPr>
          <c:marker>
            <c:symbol val="none"/>
          </c:marker>
          <c:cat>
            <c:strRef>
              <c:f>Sheet1!$A$2:$A$5</c:f>
              <c:strCache>
                <c:ptCount val="4"/>
                <c:pt idx="0">
                  <c:v>カテゴリ 1</c:v>
                </c:pt>
                <c:pt idx="1">
                  <c:v>カテゴリ 2</c:v>
                </c:pt>
                <c:pt idx="2">
                  <c:v>カテゴリ 3</c:v>
                </c:pt>
                <c:pt idx="3">
                  <c:v>カテゴリ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78FB-42FC-A420-AC697EB5E728}"/>
            </c:ext>
          </c:extLst>
        </c:ser>
        <c:ser>
          <c:idx val="1"/>
          <c:order val="1"/>
          <c:tx>
            <c:strRef>
              <c:f>Sheet1!$C$1</c:f>
              <c:strCache>
                <c:ptCount val="1"/>
                <c:pt idx="0">
                  <c:v>系列 2</c:v>
                </c:pt>
              </c:strCache>
            </c:strRef>
          </c:tx>
          <c:spPr>
            <a:ln w="28575" cap="rnd">
              <a:solidFill>
                <a:schemeClr val="accent2"/>
              </a:solidFill>
              <a:round/>
            </a:ln>
            <a:effectLst/>
          </c:spPr>
          <c:marker>
            <c:symbol val="none"/>
          </c:marker>
          <c:cat>
            <c:strRef>
              <c:f>Sheet1!$A$2:$A$5</c:f>
              <c:strCache>
                <c:ptCount val="4"/>
                <c:pt idx="0">
                  <c:v>カテゴリ 1</c:v>
                </c:pt>
                <c:pt idx="1">
                  <c:v>カテゴリ 2</c:v>
                </c:pt>
                <c:pt idx="2">
                  <c:v>カテゴリ 3</c:v>
                </c:pt>
                <c:pt idx="3">
                  <c:v>カテゴリ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78FB-42FC-A420-AC697EB5E728}"/>
            </c:ext>
          </c:extLst>
        </c:ser>
        <c:ser>
          <c:idx val="2"/>
          <c:order val="2"/>
          <c:tx>
            <c:strRef>
              <c:f>Sheet1!$D$1</c:f>
              <c:strCache>
                <c:ptCount val="1"/>
                <c:pt idx="0">
                  <c:v>系列 3</c:v>
                </c:pt>
              </c:strCache>
            </c:strRef>
          </c:tx>
          <c:spPr>
            <a:ln w="28575" cap="rnd">
              <a:solidFill>
                <a:schemeClr val="accent3"/>
              </a:solidFill>
              <a:round/>
            </a:ln>
            <a:effectLst/>
          </c:spPr>
          <c:marker>
            <c:symbol val="none"/>
          </c:marker>
          <c:cat>
            <c:strRef>
              <c:f>Sheet1!$A$2:$A$5</c:f>
              <c:strCache>
                <c:ptCount val="4"/>
                <c:pt idx="0">
                  <c:v>カテゴリ 1</c:v>
                </c:pt>
                <c:pt idx="1">
                  <c:v>カテゴリ 2</c:v>
                </c:pt>
                <c:pt idx="2">
                  <c:v>カテゴリ 3</c:v>
                </c:pt>
                <c:pt idx="3">
                  <c:v>カテゴリ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78FB-42FC-A420-AC697EB5E728}"/>
            </c:ext>
          </c:extLst>
        </c:ser>
        <c:dLbls>
          <c:showLegendKey val="0"/>
          <c:showVal val="0"/>
          <c:showCatName val="0"/>
          <c:showSerName val="0"/>
          <c:showPercent val="0"/>
          <c:showBubbleSize val="0"/>
        </c:dLbls>
        <c:smooth val="0"/>
        <c:axId val="642107264"/>
        <c:axId val="642111136"/>
      </c:lineChart>
      <c:catAx>
        <c:axId val="642107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642111136"/>
        <c:crosses val="autoZero"/>
        <c:auto val="1"/>
        <c:lblAlgn val="ctr"/>
        <c:lblOffset val="100"/>
        <c:noMultiLvlLbl val="0"/>
      </c:catAx>
      <c:valAx>
        <c:axId val="642111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642107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ＭＳ ゴシック" panose="020B0609070205080204" pitchFamily="49" charset="-128"/>
          <a:ea typeface="ＭＳ ゴシック" panose="020B0609070205080204" pitchFamily="49"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2F9276-8406-4CD2-4206-21069297A31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07A246E-E431-0A43-1A4D-4FA1F1ADEE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C0D303F-CAF8-4D82-6FC0-26BD134E2098}"/>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EDF6EC91-68CA-2CE4-228B-0C6D392D30E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4D6BCE-AECE-C1D0-238A-808E3533D649}"/>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310559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8661-C672-84F2-A6E9-4E1F44B7C13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113612A-FFAD-2941-97D8-2446E64B33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2A1CAA-2412-65AB-0E76-B6EDB049B1A1}"/>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BD0A87CF-1197-5C2D-0EC2-9566013B7AC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A8755E-8BEE-87B4-DD97-DA9A16509468}"/>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2673660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6E59E1B-8CD0-6DFB-2326-2C5C25F2DDB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0290BE0-D0E5-C6AF-0461-020585F5C22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26D97B-EC01-AF55-D1ED-70335D254727}"/>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08CB8541-E305-5F4B-BF20-61E10617B75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66B46D-851C-2D05-794B-FB7C1D2665E3}"/>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329250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585AD0-194B-5E6E-4064-A154BDF76B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1BC0995-46A8-E850-C069-06E37984817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180798-FDEF-63FF-EC32-C133CBD07B31}"/>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36AB2D1A-D436-EC64-3DF4-5F1D7CF5CB9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879D1A-87BF-E276-3AA2-E9DCF3DF540B}"/>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310207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748B40-328A-16AE-0865-3B5E809EDFB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9095719-BACA-4BE4-2A40-B393FD3766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A5CAE17-2C80-8F94-104B-539684FA240E}"/>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585771EA-BCAF-3AC1-BD86-84D257DAFA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3D0A7C-712A-F835-0C90-08D3147D2C20}"/>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147540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01A256-6923-C122-C2FF-3470F28E566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3741EC-DA5D-6083-E1B8-A766098D400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690B6DF-8E48-F0B3-536D-D9071209C2A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D2E7C2E-F5FC-08DA-6C50-E3B36E91072A}"/>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6" name="フッター プレースホルダー 5">
            <a:extLst>
              <a:ext uri="{FF2B5EF4-FFF2-40B4-BE49-F238E27FC236}">
                <a16:creationId xmlns:a16="http://schemas.microsoft.com/office/drawing/2014/main" id="{FB8FE389-F4CD-0C44-182A-C367FACC06A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829FCB9-5DEA-BA2F-530B-436FCCC2FCF6}"/>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110402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330EB1-5319-CEA9-23DD-6D580AC54A3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789583A-DB0F-EF09-CC5A-548D2923A1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527CBB7-CF8E-E43B-ACE1-6AF9D11975B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CE822ED-396C-EF14-786C-B108215FD2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ED0E794-EF9B-C9F8-574E-F378A1585F3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D6BEBD4-137E-A01B-8C10-82F8FEFFB982}"/>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8" name="フッター プレースホルダー 7">
            <a:extLst>
              <a:ext uri="{FF2B5EF4-FFF2-40B4-BE49-F238E27FC236}">
                <a16:creationId xmlns:a16="http://schemas.microsoft.com/office/drawing/2014/main" id="{3DE22C10-7D59-70EA-EC97-C7FEA34C7A0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E38A909-7AEE-6A0F-CAA8-374B8949D4F1}"/>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71553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8A4D6A-0037-9AD9-C9A0-2B41A0CE959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23247B4-4716-CEF6-3651-1B0F047119FD}"/>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4" name="フッター プレースホルダー 3">
            <a:extLst>
              <a:ext uri="{FF2B5EF4-FFF2-40B4-BE49-F238E27FC236}">
                <a16:creationId xmlns:a16="http://schemas.microsoft.com/office/drawing/2014/main" id="{720B0487-6004-1D6A-7B19-1E066D19A60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1BBFD92-45FF-3F6E-4F72-CCE1ABD594D3}"/>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97821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D828200-9404-A28B-E9E3-D8F6FA566DE4}"/>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3" name="フッター プレースホルダー 2">
            <a:extLst>
              <a:ext uri="{FF2B5EF4-FFF2-40B4-BE49-F238E27FC236}">
                <a16:creationId xmlns:a16="http://schemas.microsoft.com/office/drawing/2014/main" id="{2FAD67EA-BC0B-B298-CD99-ECD9215FC08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69FE055-995A-AE25-5C90-6FE088129DB1}"/>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186274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CC6612-EEB3-E338-C4AE-29FAE7BAA8C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977FEE-17E3-A875-4BA0-64E485F9E4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711C4A9-D56A-81E3-067F-F868D598F1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20B4A8F-D488-DF39-AB33-53B127F47304}"/>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6" name="フッター プレースホルダー 5">
            <a:extLst>
              <a:ext uri="{FF2B5EF4-FFF2-40B4-BE49-F238E27FC236}">
                <a16:creationId xmlns:a16="http://schemas.microsoft.com/office/drawing/2014/main" id="{68FA1AE9-BAE5-2108-EA89-BAFB4CA003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5868E53-CFEF-A367-628A-85C53FF5F1C5}"/>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139905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632402-3413-7FCC-A5DC-2E7BE1F719D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8A663E8-7C4D-2BA3-62C1-D743DD7DE0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A42B310-9B61-2C0B-223D-D68F80424F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851A5B0-41EC-97C1-9033-3F1E77B148A7}"/>
              </a:ext>
            </a:extLst>
          </p:cNvPr>
          <p:cNvSpPr>
            <a:spLocks noGrp="1"/>
          </p:cNvSpPr>
          <p:nvPr>
            <p:ph type="dt" sz="half" idx="10"/>
          </p:nvPr>
        </p:nvSpPr>
        <p:spPr/>
        <p:txBody>
          <a:bodyPr/>
          <a:lstStyle/>
          <a:p>
            <a:fld id="{177E5F60-F0D6-4132-BFD0-B2B48C893732}" type="datetimeFigureOut">
              <a:rPr kumimoji="1" lang="ja-JP" altLang="en-US" smtClean="0"/>
              <a:t>2023/12/27</a:t>
            </a:fld>
            <a:endParaRPr kumimoji="1" lang="ja-JP" altLang="en-US"/>
          </a:p>
        </p:txBody>
      </p:sp>
      <p:sp>
        <p:nvSpPr>
          <p:cNvPr id="6" name="フッター プレースホルダー 5">
            <a:extLst>
              <a:ext uri="{FF2B5EF4-FFF2-40B4-BE49-F238E27FC236}">
                <a16:creationId xmlns:a16="http://schemas.microsoft.com/office/drawing/2014/main" id="{D13E1AE2-F4E6-D646-7B33-CEC4BF6258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6A7AA6A-F515-2560-2104-1A574BE8B485}"/>
              </a:ext>
            </a:extLst>
          </p:cNvPr>
          <p:cNvSpPr>
            <a:spLocks noGrp="1"/>
          </p:cNvSpPr>
          <p:nvPr>
            <p:ph type="sldNum" sz="quarter" idx="12"/>
          </p:nvPr>
        </p:nvSpPr>
        <p:spPr/>
        <p:txBody>
          <a:body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3285190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C530030-1BB1-38F9-7A0C-1117811186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066D7A6-AC62-8AC3-EF52-7045FC23A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4D17D7-9D4E-A104-EA60-A0639D8C3E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E5F60-F0D6-4132-BFD0-B2B48C893732}" type="datetimeFigureOut">
              <a:rPr kumimoji="1" lang="ja-JP" altLang="en-US" smtClean="0"/>
              <a:t>2023/12/27</a:t>
            </a:fld>
            <a:endParaRPr kumimoji="1" lang="ja-JP" altLang="en-US"/>
          </a:p>
        </p:txBody>
      </p:sp>
      <p:sp>
        <p:nvSpPr>
          <p:cNvPr id="5" name="フッター プレースホルダー 4">
            <a:extLst>
              <a:ext uri="{FF2B5EF4-FFF2-40B4-BE49-F238E27FC236}">
                <a16:creationId xmlns:a16="http://schemas.microsoft.com/office/drawing/2014/main" id="{A35F3FC2-C10A-D76C-BEDE-C65E760F7B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E1380C5-139C-7638-FF93-0B72886BF1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839B6-05D4-4FB7-B5F6-28F8FC831CC4}" type="slidenum">
              <a:rPr kumimoji="1" lang="ja-JP" altLang="en-US" smtClean="0"/>
              <a:t>‹#›</a:t>
            </a:fld>
            <a:endParaRPr kumimoji="1" lang="ja-JP" altLang="en-US"/>
          </a:p>
        </p:txBody>
      </p:sp>
    </p:spTree>
    <p:extLst>
      <p:ext uri="{BB962C8B-B14F-4D97-AF65-F5344CB8AC3E}">
        <p14:creationId xmlns:p14="http://schemas.microsoft.com/office/powerpoint/2010/main" val="193079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815253"/>
            <a:ext cx="12192000" cy="2797387"/>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3401907" y="2706114"/>
            <a:ext cx="5388186" cy="1015663"/>
          </a:xfrm>
          <a:prstGeom prst="rect">
            <a:avLst/>
          </a:prstGeom>
          <a:noFill/>
        </p:spPr>
        <p:txBody>
          <a:bodyPr wrap="square">
            <a:spAutoFit/>
          </a:bodyPr>
          <a:lstStyle/>
          <a:p>
            <a:r>
              <a:rPr kumimoji="1" lang="ja-JP" altLang="en-US" sz="6000" dirty="0">
                <a:latin typeface="ＭＳ ゴシック" panose="020B0609070205080204" pitchFamily="49" charset="-128"/>
                <a:ea typeface="ＭＳ ゴシック" panose="020B0609070205080204" pitchFamily="49" charset="-128"/>
              </a:rPr>
              <a:t>研究タイトル</a:t>
            </a:r>
            <a:endParaRPr lang="ja-JP" altLang="en-US" sz="60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8015984F-55B1-772D-E9C6-C2CFBB9FB40A}"/>
              </a:ext>
            </a:extLst>
          </p:cNvPr>
          <p:cNvSpPr txBox="1"/>
          <p:nvPr/>
        </p:nvSpPr>
        <p:spPr>
          <a:xfrm>
            <a:off x="8744373" y="5173395"/>
            <a:ext cx="3102188" cy="954107"/>
          </a:xfrm>
          <a:prstGeom prst="rect">
            <a:avLst/>
          </a:prstGeom>
          <a:noFill/>
        </p:spPr>
        <p:txBody>
          <a:bodyPr wrap="square">
            <a:spAutoFit/>
          </a:bodyPr>
          <a:lstStyle/>
          <a:p>
            <a:r>
              <a:rPr kumimoji="1" lang="ja-JP" altLang="en-US" sz="2800" dirty="0">
                <a:latin typeface="ＭＳ ゴシック" panose="020B0609070205080204" pitchFamily="49" charset="-128"/>
                <a:ea typeface="ＭＳ ゴシック" panose="020B0609070205080204" pitchFamily="49" charset="-128"/>
              </a:rPr>
              <a:t>所属：○○</a:t>
            </a:r>
            <a:r>
              <a:rPr lang="ja-JP" altLang="en-US" sz="2800" dirty="0">
                <a:latin typeface="ＭＳ ゴシック" panose="020B0609070205080204" pitchFamily="49" charset="-128"/>
                <a:ea typeface="ＭＳ ゴシック" panose="020B0609070205080204" pitchFamily="49" charset="-128"/>
              </a:rPr>
              <a:t>○○</a:t>
            </a:r>
            <a:endParaRPr kumimoji="1" lang="en-US" altLang="ja-JP" sz="2800" dirty="0">
              <a:latin typeface="ＭＳ ゴシック" panose="020B0609070205080204" pitchFamily="49" charset="-128"/>
              <a:ea typeface="ＭＳ ゴシック" panose="020B0609070205080204" pitchFamily="49" charset="-128"/>
            </a:endParaRPr>
          </a:p>
          <a:p>
            <a:r>
              <a:rPr kumimoji="1" lang="ja-JP" altLang="en-US" sz="2800" dirty="0">
                <a:latin typeface="ＭＳ ゴシック" panose="020B0609070205080204" pitchFamily="49" charset="-128"/>
                <a:ea typeface="ＭＳ ゴシック" panose="020B0609070205080204" pitchFamily="49" charset="-128"/>
              </a:rPr>
              <a:t>氏名：○○　○○</a:t>
            </a:r>
          </a:p>
        </p:txBody>
      </p:sp>
      <p:sp>
        <p:nvSpPr>
          <p:cNvPr id="10" name="テキスト ボックス 9">
            <a:extLst>
              <a:ext uri="{FF2B5EF4-FFF2-40B4-BE49-F238E27FC236}">
                <a16:creationId xmlns:a16="http://schemas.microsoft.com/office/drawing/2014/main" id="{3BED02F7-C88A-470E-6264-92DF00AB323E}"/>
              </a:ext>
            </a:extLst>
          </p:cNvPr>
          <p:cNvSpPr txBox="1"/>
          <p:nvPr/>
        </p:nvSpPr>
        <p:spPr>
          <a:xfrm>
            <a:off x="221827" y="5684624"/>
            <a:ext cx="6360160" cy="885755"/>
          </a:xfrm>
          <a:prstGeom prst="rect">
            <a:avLst/>
          </a:prstGeom>
          <a:noFill/>
          <a:ln w="19050">
            <a:solidFill>
              <a:schemeClr val="tx1"/>
            </a:solidFill>
          </a:ln>
        </p:spPr>
        <p:txBody>
          <a:bodyPr wrap="square">
            <a:spAutoFit/>
          </a:bodyPr>
          <a:lstStyle/>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自分の研究の内容がひと目で分かるように心掛ける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研究対象や研究方法をタイトルに含めることがポイント</a:t>
            </a:r>
          </a:p>
        </p:txBody>
      </p:sp>
    </p:spTree>
    <p:extLst>
      <p:ext uri="{BB962C8B-B14F-4D97-AF65-F5344CB8AC3E}">
        <p14:creationId xmlns:p14="http://schemas.microsoft.com/office/powerpoint/2010/main" val="3154023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
            <a:ext cx="12192000" cy="73049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3151294" y="-38942"/>
            <a:ext cx="5388186" cy="769441"/>
          </a:xfrm>
          <a:prstGeom prst="rect">
            <a:avLst/>
          </a:prstGeom>
          <a:noFill/>
        </p:spPr>
        <p:txBody>
          <a:bodyPr wrap="square">
            <a:spAutoFit/>
          </a:bodyPr>
          <a:lstStyle/>
          <a:p>
            <a:pPr algn="ctr"/>
            <a:r>
              <a:rPr lang="ja-JP" altLang="en-US" sz="4400" dirty="0">
                <a:latin typeface="ＭＳ ゴシック" panose="020B0609070205080204" pitchFamily="49" charset="-128"/>
                <a:ea typeface="ＭＳ ゴシック" panose="020B0609070205080204" pitchFamily="49" charset="-128"/>
              </a:rPr>
              <a:t>結論</a:t>
            </a:r>
          </a:p>
        </p:txBody>
      </p:sp>
      <p:sp>
        <p:nvSpPr>
          <p:cNvPr id="3" name="テキスト ボックス 2">
            <a:extLst>
              <a:ext uri="{FF2B5EF4-FFF2-40B4-BE49-F238E27FC236}">
                <a16:creationId xmlns:a16="http://schemas.microsoft.com/office/drawing/2014/main" id="{426C6AD9-EDB7-A028-A2C7-69AEDDA68D60}"/>
              </a:ext>
            </a:extLst>
          </p:cNvPr>
          <p:cNvSpPr txBox="1"/>
          <p:nvPr/>
        </p:nvSpPr>
        <p:spPr>
          <a:xfrm>
            <a:off x="264159" y="4574899"/>
            <a:ext cx="8134773" cy="1301254"/>
          </a:xfrm>
          <a:prstGeom prst="rect">
            <a:avLst/>
          </a:prstGeom>
          <a:noFill/>
          <a:ln w="19050">
            <a:solidFill>
              <a:schemeClr val="tx1"/>
            </a:solidFill>
          </a:ln>
        </p:spPr>
        <p:txBody>
          <a:bodyPr wrap="square">
            <a:spAutoFit/>
          </a:bodyPr>
          <a:lstStyle/>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結論では研究結果を完結に記載する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研究目的が達成できたかどうかに焦点を当てて記載する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研究目的と結論が一貫していると、聴いている方は分かりやすい</a:t>
            </a:r>
          </a:p>
        </p:txBody>
      </p:sp>
      <p:sp>
        <p:nvSpPr>
          <p:cNvPr id="5" name="テキスト ボックス 4">
            <a:extLst>
              <a:ext uri="{FF2B5EF4-FFF2-40B4-BE49-F238E27FC236}">
                <a16:creationId xmlns:a16="http://schemas.microsoft.com/office/drawing/2014/main" id="{2BCC3C55-BDB4-7D4E-609B-B335C878DC22}"/>
              </a:ext>
            </a:extLst>
          </p:cNvPr>
          <p:cNvSpPr txBox="1"/>
          <p:nvPr/>
        </p:nvSpPr>
        <p:spPr>
          <a:xfrm>
            <a:off x="707814" y="1722057"/>
            <a:ext cx="10776372" cy="1200329"/>
          </a:xfrm>
          <a:prstGeom prst="rect">
            <a:avLst/>
          </a:prstGeom>
          <a:noFill/>
        </p:spPr>
        <p:txBody>
          <a:bodyPr wrap="square">
            <a:spAutoFit/>
          </a:bodyPr>
          <a:lstStyle/>
          <a:p>
            <a:pPr marL="571500" indent="-571500">
              <a:buFont typeface="Arial" panose="020B0604020202020204" pitchFamily="34" charset="0"/>
              <a:buChar char="•"/>
            </a:pPr>
            <a:r>
              <a:rPr lang="ja-JP" altLang="en-US" sz="3600" dirty="0">
                <a:latin typeface="ＭＳ 明朝" panose="02020609040205080304" pitchFamily="17" charset="-128"/>
                <a:ea typeface="ＭＳ 明朝" panose="02020609040205080304" pitchFamily="17" charset="-128"/>
              </a:rPr>
              <a:t>○○を対象に○○した結果、○○であった</a:t>
            </a:r>
            <a:endParaRPr lang="en-US" altLang="ja-JP" sz="3600" dirty="0">
              <a:latin typeface="ＭＳ 明朝" panose="02020609040205080304" pitchFamily="17" charset="-128"/>
              <a:ea typeface="ＭＳ 明朝" panose="02020609040205080304" pitchFamily="17" charset="-128"/>
            </a:endParaRPr>
          </a:p>
          <a:p>
            <a:pPr marL="571500" indent="-571500">
              <a:buFont typeface="Arial" panose="020B0604020202020204" pitchFamily="34" charset="0"/>
              <a:buChar char="•"/>
            </a:pPr>
            <a:r>
              <a:rPr lang="ja-JP" altLang="en-US" sz="3600" dirty="0">
                <a:latin typeface="ＭＳ 明朝" panose="02020609040205080304" pitchFamily="17" charset="-128"/>
                <a:ea typeface="ＭＳ 明朝" panose="02020609040205080304" pitchFamily="17" charset="-128"/>
              </a:rPr>
              <a:t>○○であることが示唆された</a:t>
            </a:r>
            <a:endParaRPr lang="en-US" altLang="ja-JP" sz="36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8739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
            <a:ext cx="12192000" cy="73049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3151294" y="-38942"/>
            <a:ext cx="5388186" cy="769441"/>
          </a:xfrm>
          <a:prstGeom prst="rect">
            <a:avLst/>
          </a:prstGeom>
          <a:noFill/>
        </p:spPr>
        <p:txBody>
          <a:bodyPr wrap="square">
            <a:spAutoFit/>
          </a:bodyPr>
          <a:lstStyle/>
          <a:p>
            <a:pPr algn="ctr"/>
            <a:r>
              <a:rPr kumimoji="1" lang="ja-JP" altLang="en-US" sz="4400" dirty="0">
                <a:latin typeface="ＭＳ ゴシック" panose="020B0609070205080204" pitchFamily="49" charset="-128"/>
                <a:ea typeface="ＭＳ ゴシック" panose="020B0609070205080204" pitchFamily="49" charset="-128"/>
              </a:rPr>
              <a:t>研究</a:t>
            </a:r>
            <a:r>
              <a:rPr lang="ja-JP" altLang="en-US" sz="4400" dirty="0">
                <a:latin typeface="ＭＳ ゴシック" panose="020B0609070205080204" pitchFamily="49" charset="-128"/>
                <a:ea typeface="ＭＳ ゴシック" panose="020B0609070205080204" pitchFamily="49" charset="-128"/>
              </a:rPr>
              <a:t>背景</a:t>
            </a:r>
          </a:p>
        </p:txBody>
      </p:sp>
      <p:sp>
        <p:nvSpPr>
          <p:cNvPr id="3" name="正方形/長方形 2">
            <a:extLst>
              <a:ext uri="{FF2B5EF4-FFF2-40B4-BE49-F238E27FC236}">
                <a16:creationId xmlns:a16="http://schemas.microsoft.com/office/drawing/2014/main" id="{FDB54F72-0443-238B-D734-2CC15714AAEC}"/>
              </a:ext>
            </a:extLst>
          </p:cNvPr>
          <p:cNvSpPr/>
          <p:nvPr/>
        </p:nvSpPr>
        <p:spPr>
          <a:xfrm>
            <a:off x="6811590" y="1864171"/>
            <a:ext cx="694944" cy="347472"/>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UD デジタル 教科書体 NP-B" panose="02020700000000000000" pitchFamily="18" charset="-128"/>
                <a:ea typeface="UD デジタル 教科書体 NP-B" panose="02020700000000000000" pitchFamily="18" charset="-128"/>
              </a:rPr>
              <a:t>○○</a:t>
            </a:r>
          </a:p>
        </p:txBody>
      </p:sp>
      <p:cxnSp>
        <p:nvCxnSpPr>
          <p:cNvPr id="5" name="直線矢印コネクタ 4">
            <a:extLst>
              <a:ext uri="{FF2B5EF4-FFF2-40B4-BE49-F238E27FC236}">
                <a16:creationId xmlns:a16="http://schemas.microsoft.com/office/drawing/2014/main" id="{DC5A3C65-8D15-5D5B-0312-96DBF2FB72CA}"/>
              </a:ext>
            </a:extLst>
          </p:cNvPr>
          <p:cNvCxnSpPr>
            <a:cxnSpLocks/>
            <a:stCxn id="10" idx="3"/>
            <a:endCxn id="3" idx="1"/>
          </p:cNvCxnSpPr>
          <p:nvPr/>
        </p:nvCxnSpPr>
        <p:spPr>
          <a:xfrm>
            <a:off x="5628289" y="2015139"/>
            <a:ext cx="1183301" cy="227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 name="四角形: 角を丸くする 6">
            <a:extLst>
              <a:ext uri="{FF2B5EF4-FFF2-40B4-BE49-F238E27FC236}">
                <a16:creationId xmlns:a16="http://schemas.microsoft.com/office/drawing/2014/main" id="{75D4760B-8A82-73F5-DC8D-DE0CAA7AE741}"/>
              </a:ext>
            </a:extLst>
          </p:cNvPr>
          <p:cNvSpPr/>
          <p:nvPr/>
        </p:nvSpPr>
        <p:spPr>
          <a:xfrm>
            <a:off x="5342454" y="3299780"/>
            <a:ext cx="1816608" cy="512047"/>
          </a:xfrm>
          <a:prstGeom prst="roundRect">
            <a:avLst/>
          </a:prstGeom>
          <a:solidFill>
            <a:schemeClr val="accent1">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latin typeface="UD デジタル 教科書体 NP-B" panose="02020700000000000000" pitchFamily="18" charset="-128"/>
                <a:ea typeface="UD デジタル 教科書体 NP-B" panose="02020700000000000000" pitchFamily="18" charset="-128"/>
              </a:rPr>
              <a:t>○○</a:t>
            </a:r>
            <a:endParaRPr kumimoji="1" lang="ja-JP" altLang="en-US" dirty="0">
              <a:solidFill>
                <a:sysClr val="windowText" lastClr="000000"/>
              </a:solidFill>
              <a:latin typeface="UD デジタル 教科書体 NP-B" panose="02020700000000000000" pitchFamily="18" charset="-128"/>
              <a:ea typeface="UD デジタル 教科書体 NP-B" panose="02020700000000000000" pitchFamily="18" charset="-128"/>
            </a:endParaRPr>
          </a:p>
        </p:txBody>
      </p:sp>
      <p:cxnSp>
        <p:nvCxnSpPr>
          <p:cNvPr id="9" name="直線矢印コネクタ 8">
            <a:extLst>
              <a:ext uri="{FF2B5EF4-FFF2-40B4-BE49-F238E27FC236}">
                <a16:creationId xmlns:a16="http://schemas.microsoft.com/office/drawing/2014/main" id="{8663EA2D-63A4-8AFC-4DEA-56A48A141B3C}"/>
              </a:ext>
            </a:extLst>
          </p:cNvPr>
          <p:cNvCxnSpPr>
            <a:cxnSpLocks/>
            <a:stCxn id="10" idx="2"/>
            <a:endCxn id="7" idx="0"/>
          </p:cNvCxnSpPr>
          <p:nvPr/>
        </p:nvCxnSpPr>
        <p:spPr>
          <a:xfrm>
            <a:off x="4422805" y="2307747"/>
            <a:ext cx="1827953" cy="9920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4FA3D316-69E5-C508-EC10-0FC38FB3675D}"/>
              </a:ext>
            </a:extLst>
          </p:cNvPr>
          <p:cNvSpPr/>
          <p:nvPr/>
        </p:nvSpPr>
        <p:spPr>
          <a:xfrm>
            <a:off x="3217321" y="1722531"/>
            <a:ext cx="2410968" cy="585216"/>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UD デジタル 教科書体 NP-B" panose="02020700000000000000" pitchFamily="18" charset="-128"/>
                <a:ea typeface="UD デジタル 教科書体 NP-B" panose="02020700000000000000" pitchFamily="18" charset="-128"/>
              </a:rPr>
              <a:t>○○な課題がある（△△</a:t>
            </a:r>
            <a:r>
              <a:rPr kumimoji="1" lang="en-US" altLang="ja-JP" b="1" dirty="0">
                <a:solidFill>
                  <a:schemeClr val="tx1"/>
                </a:solidFill>
                <a:latin typeface="UD デジタル 教科書体 NP-B" panose="02020700000000000000" pitchFamily="18" charset="-128"/>
                <a:ea typeface="UD デジタル 教科書体 NP-B" panose="02020700000000000000" pitchFamily="18" charset="-128"/>
              </a:rPr>
              <a:t>,2009</a:t>
            </a:r>
            <a:r>
              <a:rPr kumimoji="1" lang="ja-JP" altLang="en-US" b="1" dirty="0">
                <a:solidFill>
                  <a:schemeClr val="tx1"/>
                </a:solidFill>
                <a:latin typeface="UD デジタル 教科書体 NP-B" panose="02020700000000000000" pitchFamily="18" charset="-128"/>
                <a:ea typeface="UD デジタル 教科書体 NP-B" panose="02020700000000000000" pitchFamily="18" charset="-128"/>
              </a:rPr>
              <a:t>）</a:t>
            </a:r>
          </a:p>
        </p:txBody>
      </p:sp>
      <p:sp>
        <p:nvSpPr>
          <p:cNvPr id="14" name="テキスト ボックス 13">
            <a:extLst>
              <a:ext uri="{FF2B5EF4-FFF2-40B4-BE49-F238E27FC236}">
                <a16:creationId xmlns:a16="http://schemas.microsoft.com/office/drawing/2014/main" id="{5C17E8C9-359A-749E-3491-D018CEAB54FD}"/>
              </a:ext>
            </a:extLst>
          </p:cNvPr>
          <p:cNvSpPr txBox="1"/>
          <p:nvPr/>
        </p:nvSpPr>
        <p:spPr>
          <a:xfrm>
            <a:off x="318347" y="4387917"/>
            <a:ext cx="7437120" cy="2132250"/>
          </a:xfrm>
          <a:prstGeom prst="rect">
            <a:avLst/>
          </a:prstGeom>
          <a:noFill/>
          <a:ln w="19050">
            <a:solidFill>
              <a:schemeClr val="tx1"/>
            </a:solidFill>
          </a:ln>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研究の背景では、今回の研究を行うに至った経緯を記載する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社会的・一般的な問題を記載し、その上で医療的にどのような問題があるかなどの専門的な問題を記載する</a:t>
            </a:r>
            <a:endParaRPr lang="en-US" altLang="ja-JP" sz="1800" dirty="0">
              <a:solidFill>
                <a:schemeClr val="accent1"/>
              </a:solidFill>
              <a:latin typeface="UD デジタル 教科書体 NP-R" panose="02020400000000000000" pitchFamily="18" charset="-128"/>
              <a:ea typeface="UD デジタル 教科書体 NP-R" panose="02020400000000000000" pitchFamily="18" charset="-128"/>
            </a:endParaRP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先行研究で何が明らかになっていて、何が明らかになっていないのかなど、事前の文献レビューの結果を説明する</a:t>
            </a:r>
          </a:p>
        </p:txBody>
      </p:sp>
    </p:spTree>
    <p:extLst>
      <p:ext uri="{BB962C8B-B14F-4D97-AF65-F5344CB8AC3E}">
        <p14:creationId xmlns:p14="http://schemas.microsoft.com/office/powerpoint/2010/main" val="665786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
            <a:ext cx="12192000" cy="73049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3151294" y="-38942"/>
            <a:ext cx="5388186" cy="769441"/>
          </a:xfrm>
          <a:prstGeom prst="rect">
            <a:avLst/>
          </a:prstGeom>
          <a:noFill/>
        </p:spPr>
        <p:txBody>
          <a:bodyPr wrap="square">
            <a:spAutoFit/>
          </a:bodyPr>
          <a:lstStyle/>
          <a:p>
            <a:pPr algn="ctr"/>
            <a:r>
              <a:rPr kumimoji="1" lang="ja-JP" altLang="en-US" sz="4400" dirty="0">
                <a:latin typeface="ＭＳ ゴシック" panose="020B0609070205080204" pitchFamily="49" charset="-128"/>
                <a:ea typeface="ＭＳ ゴシック" panose="020B0609070205080204" pitchFamily="49" charset="-128"/>
              </a:rPr>
              <a:t>研究目的</a:t>
            </a:r>
            <a:endParaRPr lang="ja-JP" altLang="en-US" sz="44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426C6AD9-EDB7-A028-A2C7-69AEDDA68D60}"/>
              </a:ext>
            </a:extLst>
          </p:cNvPr>
          <p:cNvSpPr txBox="1"/>
          <p:nvPr/>
        </p:nvSpPr>
        <p:spPr>
          <a:xfrm>
            <a:off x="480907" y="4005939"/>
            <a:ext cx="6096000" cy="2547749"/>
          </a:xfrm>
          <a:prstGeom prst="rect">
            <a:avLst/>
          </a:prstGeom>
          <a:noFill/>
          <a:ln w="19050">
            <a:solidFill>
              <a:schemeClr val="tx1"/>
            </a:solidFill>
          </a:ln>
        </p:spPr>
        <p:txBody>
          <a:bodyPr wrap="square">
            <a:spAutoFit/>
          </a:bodyPr>
          <a:lstStyle/>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研究背景をもとに、今回の研究で解決したい課題を記載する</a:t>
            </a:r>
            <a:endParaRPr lang="en-US" altLang="ja-JP" sz="1800" dirty="0">
              <a:solidFill>
                <a:schemeClr val="accent1"/>
              </a:solidFill>
              <a:latin typeface="UD デジタル 教科書体 NP-R" panose="02020400000000000000" pitchFamily="18" charset="-128"/>
              <a:ea typeface="UD デジタル 教科書体 NP-R" panose="02020400000000000000" pitchFamily="18" charset="-128"/>
            </a:endParaRP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研究目的を記載するには研究疑問を明確にすることがポイント</a:t>
            </a:r>
            <a:endParaRPr lang="en-US" altLang="ja-JP" sz="1800" dirty="0">
              <a:solidFill>
                <a:schemeClr val="accent1"/>
              </a:solidFill>
              <a:latin typeface="UD デジタル 教科書体 NP-R" panose="02020400000000000000" pitchFamily="18" charset="-128"/>
              <a:ea typeface="UD デジタル 教科書体 NP-R" panose="02020400000000000000" pitchFamily="18" charset="-128"/>
            </a:endParaRP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先ほど紹介した研究疑問を整理する</a:t>
            </a:r>
            <a:r>
              <a:rPr lang="en-US" altLang="ja-JP" sz="1800" dirty="0">
                <a:solidFill>
                  <a:schemeClr val="accent1"/>
                </a:solidFill>
                <a:latin typeface="UD デジタル 教科書体 NP-R" panose="02020400000000000000" pitchFamily="18" charset="-128"/>
                <a:ea typeface="UD デジタル 教科書体 NP-R" panose="02020400000000000000" pitchFamily="18" charset="-128"/>
              </a:rPr>
              <a:t>PICO</a:t>
            </a: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a:t>
            </a:r>
            <a:r>
              <a:rPr lang="en-US" altLang="ja-JP" sz="1800" dirty="0">
                <a:solidFill>
                  <a:schemeClr val="accent1"/>
                </a:solidFill>
                <a:latin typeface="UD デジタル 教科書体 NP-R" panose="02020400000000000000" pitchFamily="18" charset="-128"/>
                <a:ea typeface="UD デジタル 教科書体 NP-R" panose="02020400000000000000" pitchFamily="18" charset="-128"/>
              </a:rPr>
              <a:t>PECO</a:t>
            </a: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）を活用する</a:t>
            </a:r>
          </a:p>
        </p:txBody>
      </p:sp>
      <p:sp>
        <p:nvSpPr>
          <p:cNvPr id="5" name="テキスト ボックス 4">
            <a:extLst>
              <a:ext uri="{FF2B5EF4-FFF2-40B4-BE49-F238E27FC236}">
                <a16:creationId xmlns:a16="http://schemas.microsoft.com/office/drawing/2014/main" id="{2BCC3C55-BDB4-7D4E-609B-B335C878DC22}"/>
              </a:ext>
            </a:extLst>
          </p:cNvPr>
          <p:cNvSpPr txBox="1"/>
          <p:nvPr/>
        </p:nvSpPr>
        <p:spPr>
          <a:xfrm>
            <a:off x="1768687" y="2062647"/>
            <a:ext cx="8654626" cy="1446550"/>
          </a:xfrm>
          <a:prstGeom prst="rect">
            <a:avLst/>
          </a:prstGeom>
          <a:noFill/>
        </p:spPr>
        <p:txBody>
          <a:bodyPr wrap="square">
            <a:spAutoFit/>
          </a:bodyPr>
          <a:lstStyle/>
          <a:p>
            <a:r>
              <a:rPr kumimoji="1" lang="ja-JP" altLang="en-US" sz="4400" dirty="0">
                <a:latin typeface="ＭＳ 明朝" panose="02020609040205080304" pitchFamily="17" charset="-128"/>
                <a:ea typeface="ＭＳ 明朝" panose="02020609040205080304" pitchFamily="17" charset="-128"/>
              </a:rPr>
              <a:t>○○の対象に○○して○○を明らかにすることである</a:t>
            </a:r>
            <a:endParaRPr lang="ja-JP" altLang="en-US" sz="4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5556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
            <a:ext cx="12192000" cy="73049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3151294" y="-38942"/>
            <a:ext cx="5388186" cy="769441"/>
          </a:xfrm>
          <a:prstGeom prst="rect">
            <a:avLst/>
          </a:prstGeom>
          <a:noFill/>
        </p:spPr>
        <p:txBody>
          <a:bodyPr wrap="square">
            <a:spAutoFit/>
          </a:bodyPr>
          <a:lstStyle/>
          <a:p>
            <a:pPr algn="ctr"/>
            <a:r>
              <a:rPr kumimoji="1" lang="ja-JP" altLang="en-US" sz="4400" dirty="0">
                <a:latin typeface="ＭＳ ゴシック" panose="020B0609070205080204" pitchFamily="49" charset="-128"/>
                <a:ea typeface="ＭＳ ゴシック" panose="020B0609070205080204" pitchFamily="49" charset="-128"/>
              </a:rPr>
              <a:t>研究</a:t>
            </a:r>
            <a:r>
              <a:rPr lang="ja-JP" altLang="en-US" sz="4400" dirty="0">
                <a:latin typeface="ＭＳ ゴシック" panose="020B0609070205080204" pitchFamily="49" charset="-128"/>
                <a:ea typeface="ＭＳ ゴシック" panose="020B0609070205080204" pitchFamily="49" charset="-128"/>
              </a:rPr>
              <a:t>方法</a:t>
            </a:r>
          </a:p>
        </p:txBody>
      </p:sp>
      <p:sp>
        <p:nvSpPr>
          <p:cNvPr id="3" name="テキスト ボックス 2">
            <a:extLst>
              <a:ext uri="{FF2B5EF4-FFF2-40B4-BE49-F238E27FC236}">
                <a16:creationId xmlns:a16="http://schemas.microsoft.com/office/drawing/2014/main" id="{426C6AD9-EDB7-A028-A2C7-69AEDDA68D60}"/>
              </a:ext>
            </a:extLst>
          </p:cNvPr>
          <p:cNvSpPr txBox="1"/>
          <p:nvPr/>
        </p:nvSpPr>
        <p:spPr>
          <a:xfrm>
            <a:off x="480907" y="4005939"/>
            <a:ext cx="6096000" cy="2547749"/>
          </a:xfrm>
          <a:prstGeom prst="rect">
            <a:avLst/>
          </a:prstGeom>
          <a:noFill/>
          <a:ln w="19050">
            <a:solidFill>
              <a:schemeClr val="tx1"/>
            </a:solidFill>
          </a:ln>
        </p:spPr>
        <p:txBody>
          <a:bodyPr wrap="square">
            <a:spAutoFit/>
          </a:bodyPr>
          <a:lstStyle/>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実験や調査の具体的な内容を記載する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他の人が見ても同じように実施できるように記載することがポイント</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なぜそのような研究方法を選択したかについても言及できるとなお良い</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統計解析の方法についても、この段階で記載する</a:t>
            </a:r>
          </a:p>
        </p:txBody>
      </p:sp>
      <p:sp>
        <p:nvSpPr>
          <p:cNvPr id="5" name="テキスト ボックス 4">
            <a:extLst>
              <a:ext uri="{FF2B5EF4-FFF2-40B4-BE49-F238E27FC236}">
                <a16:creationId xmlns:a16="http://schemas.microsoft.com/office/drawing/2014/main" id="{2BCC3C55-BDB4-7D4E-609B-B335C878DC22}"/>
              </a:ext>
            </a:extLst>
          </p:cNvPr>
          <p:cNvSpPr txBox="1"/>
          <p:nvPr/>
        </p:nvSpPr>
        <p:spPr>
          <a:xfrm>
            <a:off x="480907" y="967835"/>
            <a:ext cx="8654626" cy="2800767"/>
          </a:xfrm>
          <a:prstGeom prst="rect">
            <a:avLst/>
          </a:prstGeom>
          <a:noFill/>
        </p:spPr>
        <p:txBody>
          <a:bodyPr wrap="square">
            <a:spAutoFit/>
          </a:bodyPr>
          <a:lstStyle/>
          <a:p>
            <a:r>
              <a:rPr lang="ja-JP" altLang="en-US" sz="4400" dirty="0">
                <a:latin typeface="ＭＳ 明朝" panose="02020609040205080304" pitchFamily="17" charset="-128"/>
                <a:ea typeface="ＭＳ 明朝" panose="02020609040205080304" pitchFamily="17" charset="-128"/>
              </a:rPr>
              <a:t>研究デザイン：○○</a:t>
            </a:r>
            <a:endParaRPr kumimoji="1" lang="en-US" altLang="ja-JP" sz="4400" dirty="0">
              <a:latin typeface="ＭＳ 明朝" panose="02020609040205080304" pitchFamily="17" charset="-128"/>
              <a:ea typeface="ＭＳ 明朝" panose="02020609040205080304" pitchFamily="17" charset="-128"/>
            </a:endParaRPr>
          </a:p>
          <a:p>
            <a:r>
              <a:rPr kumimoji="1" lang="ja-JP" altLang="en-US" sz="4400" dirty="0">
                <a:latin typeface="ＭＳ 明朝" panose="02020609040205080304" pitchFamily="17" charset="-128"/>
                <a:ea typeface="ＭＳ 明朝" panose="02020609040205080304" pitchFamily="17" charset="-128"/>
              </a:rPr>
              <a:t>研究対象：○○</a:t>
            </a:r>
            <a:endParaRPr kumimoji="1" lang="en-US" altLang="ja-JP" sz="4400" dirty="0">
              <a:latin typeface="ＭＳ 明朝" panose="02020609040205080304" pitchFamily="17" charset="-128"/>
              <a:ea typeface="ＭＳ 明朝" panose="02020609040205080304" pitchFamily="17" charset="-128"/>
            </a:endParaRPr>
          </a:p>
          <a:p>
            <a:r>
              <a:rPr lang="ja-JP" altLang="en-US" sz="4400" dirty="0">
                <a:latin typeface="ＭＳ 明朝" panose="02020609040205080304" pitchFamily="17" charset="-128"/>
                <a:ea typeface="ＭＳ 明朝" panose="02020609040205080304" pitchFamily="17" charset="-128"/>
              </a:rPr>
              <a:t>データ収集方法：○○</a:t>
            </a:r>
            <a:endParaRPr lang="en-US" altLang="ja-JP" sz="4400" dirty="0">
              <a:latin typeface="ＭＳ 明朝" panose="02020609040205080304" pitchFamily="17" charset="-128"/>
              <a:ea typeface="ＭＳ 明朝" panose="02020609040205080304" pitchFamily="17" charset="-128"/>
            </a:endParaRPr>
          </a:p>
          <a:p>
            <a:r>
              <a:rPr kumimoji="1" lang="ja-JP" altLang="en-US" sz="4400" dirty="0">
                <a:latin typeface="ＭＳ 明朝" panose="02020609040205080304" pitchFamily="17" charset="-128"/>
                <a:ea typeface="ＭＳ 明朝" panose="02020609040205080304" pitchFamily="17" charset="-128"/>
              </a:rPr>
              <a:t>分析方法：○○</a:t>
            </a:r>
            <a:endParaRPr kumimoji="1" lang="en-US" altLang="ja-JP" sz="4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02820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
            <a:ext cx="12192000" cy="73049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3151294" y="-38942"/>
            <a:ext cx="5388186" cy="769441"/>
          </a:xfrm>
          <a:prstGeom prst="rect">
            <a:avLst/>
          </a:prstGeom>
          <a:noFill/>
        </p:spPr>
        <p:txBody>
          <a:bodyPr wrap="square">
            <a:spAutoFit/>
          </a:bodyPr>
          <a:lstStyle/>
          <a:p>
            <a:pPr algn="ctr"/>
            <a:r>
              <a:rPr lang="ja-JP" altLang="en-US" sz="4400" dirty="0">
                <a:latin typeface="ＭＳ ゴシック" panose="020B0609070205080204" pitchFamily="49" charset="-128"/>
                <a:ea typeface="ＭＳ ゴシック" panose="020B0609070205080204" pitchFamily="49" charset="-128"/>
              </a:rPr>
              <a:t>倫理的配慮</a:t>
            </a:r>
          </a:p>
        </p:txBody>
      </p:sp>
      <p:sp>
        <p:nvSpPr>
          <p:cNvPr id="3" name="テキスト ボックス 2">
            <a:extLst>
              <a:ext uri="{FF2B5EF4-FFF2-40B4-BE49-F238E27FC236}">
                <a16:creationId xmlns:a16="http://schemas.microsoft.com/office/drawing/2014/main" id="{426C6AD9-EDB7-A028-A2C7-69AEDDA68D60}"/>
              </a:ext>
            </a:extLst>
          </p:cNvPr>
          <p:cNvSpPr txBox="1"/>
          <p:nvPr/>
        </p:nvSpPr>
        <p:spPr>
          <a:xfrm>
            <a:off x="345441" y="4841345"/>
            <a:ext cx="6414346" cy="1716752"/>
          </a:xfrm>
          <a:prstGeom prst="rect">
            <a:avLst/>
          </a:prstGeom>
          <a:noFill/>
          <a:ln w="19050">
            <a:solidFill>
              <a:schemeClr val="tx1"/>
            </a:solidFill>
          </a:ln>
        </p:spPr>
        <p:txBody>
          <a:bodyPr wrap="square">
            <a:spAutoFit/>
          </a:bodyPr>
          <a:lstStyle/>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倫理審査に通している場合は、倫理審査の承認番号を記載する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また倫理的な配慮として、どのように個人情報を取り扱ったか、どのよに同意を取得したかを簡潔に記載する</a:t>
            </a:r>
          </a:p>
        </p:txBody>
      </p:sp>
      <p:sp>
        <p:nvSpPr>
          <p:cNvPr id="5" name="テキスト ボックス 4">
            <a:extLst>
              <a:ext uri="{FF2B5EF4-FFF2-40B4-BE49-F238E27FC236}">
                <a16:creationId xmlns:a16="http://schemas.microsoft.com/office/drawing/2014/main" id="{2BCC3C55-BDB4-7D4E-609B-B335C878DC22}"/>
              </a:ext>
            </a:extLst>
          </p:cNvPr>
          <p:cNvSpPr txBox="1"/>
          <p:nvPr/>
        </p:nvSpPr>
        <p:spPr>
          <a:xfrm>
            <a:off x="1741594" y="2171020"/>
            <a:ext cx="9210886" cy="1446550"/>
          </a:xfrm>
          <a:prstGeom prst="rect">
            <a:avLst/>
          </a:prstGeom>
          <a:noFill/>
        </p:spPr>
        <p:txBody>
          <a:bodyPr wrap="square">
            <a:spAutoFit/>
          </a:bodyPr>
          <a:lstStyle/>
          <a:p>
            <a:r>
              <a:rPr kumimoji="1" lang="ja-JP" altLang="en-US" sz="4400" dirty="0">
                <a:latin typeface="ＭＳ 明朝" panose="02020609040205080304" pitchFamily="17" charset="-128"/>
                <a:ea typeface="ＭＳ 明朝" panose="02020609040205080304" pitchFamily="17" charset="-128"/>
              </a:rPr>
              <a:t>○〇大学の倫理審査委員会の許可を得て実施した（承認番号：○○）</a:t>
            </a:r>
            <a:endParaRPr lang="ja-JP" altLang="en-US" sz="4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9192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
            <a:ext cx="12192000" cy="73049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3151294" y="-38942"/>
            <a:ext cx="5388186" cy="769441"/>
          </a:xfrm>
          <a:prstGeom prst="rect">
            <a:avLst/>
          </a:prstGeom>
          <a:noFill/>
        </p:spPr>
        <p:txBody>
          <a:bodyPr wrap="square">
            <a:spAutoFit/>
          </a:bodyPr>
          <a:lstStyle/>
          <a:p>
            <a:pPr algn="ctr"/>
            <a:r>
              <a:rPr kumimoji="1" lang="ja-JP" altLang="en-US" sz="4400" dirty="0">
                <a:latin typeface="ＭＳ ゴシック" panose="020B0609070205080204" pitchFamily="49" charset="-128"/>
                <a:ea typeface="ＭＳ ゴシック" panose="020B0609070205080204" pitchFamily="49" charset="-128"/>
              </a:rPr>
              <a:t>利益相反</a:t>
            </a:r>
            <a:endParaRPr lang="ja-JP" altLang="en-US" sz="44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426C6AD9-EDB7-A028-A2C7-69AEDDA68D60}"/>
              </a:ext>
            </a:extLst>
          </p:cNvPr>
          <p:cNvSpPr txBox="1"/>
          <p:nvPr/>
        </p:nvSpPr>
        <p:spPr>
          <a:xfrm>
            <a:off x="343747" y="3748552"/>
            <a:ext cx="8195733" cy="2963247"/>
          </a:xfrm>
          <a:prstGeom prst="rect">
            <a:avLst/>
          </a:prstGeom>
          <a:noFill/>
          <a:ln w="19050">
            <a:solidFill>
              <a:schemeClr val="tx1"/>
            </a:solidFill>
          </a:ln>
        </p:spPr>
        <p:txBody>
          <a:bodyPr wrap="square">
            <a:spAutoFit/>
          </a:bodyPr>
          <a:lstStyle/>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利益相反とは、</a:t>
            </a:r>
            <a:r>
              <a:rPr lang="en-US" altLang="ja-JP" sz="1800" dirty="0">
                <a:solidFill>
                  <a:schemeClr val="accent1"/>
                </a:solidFill>
                <a:latin typeface="UD デジタル 教科書体 NP-R" panose="02020400000000000000" pitchFamily="18" charset="-128"/>
                <a:ea typeface="UD デジタル 教科書体 NP-R" panose="02020400000000000000" pitchFamily="18" charset="-128"/>
              </a:rPr>
              <a:t>COI</a:t>
            </a: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 </a:t>
            </a:r>
            <a:r>
              <a:rPr lang="en-US" altLang="ja-JP" sz="1800" dirty="0">
                <a:solidFill>
                  <a:schemeClr val="accent1"/>
                </a:solidFill>
                <a:latin typeface="UD デジタル 教科書体 NP-R" panose="02020400000000000000" pitchFamily="18" charset="-128"/>
                <a:ea typeface="UD デジタル 教科書体 NP-R" panose="02020400000000000000" pitchFamily="18" charset="-128"/>
              </a:rPr>
              <a:t>conflict of interest </a:t>
            </a: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）と呼ばれることが多い</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研究者の社会的責任と、外部から得られる利益が衝突（相反）すること</a:t>
            </a:r>
            <a:endParaRPr lang="en-US" altLang="ja-JP" sz="1800" dirty="0">
              <a:solidFill>
                <a:schemeClr val="accent1"/>
              </a:solidFill>
              <a:latin typeface="UD デジタル 教科書体 NP-R" panose="02020400000000000000" pitchFamily="18" charset="-128"/>
              <a:ea typeface="UD デジタル 教科書体 NP-R" panose="02020400000000000000" pitchFamily="18" charset="-128"/>
            </a:endParaRP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利益相反があること自体は悪いことではない（企業の協力する以上、利害関係が生じてしまうこともある）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大事なことは、利益相反を開示して透明性を示すこと</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利益相反の開示に関するスライドは、学会でテンプレートを用意していることが多いため事前に確認する</a:t>
            </a:r>
          </a:p>
        </p:txBody>
      </p:sp>
      <p:sp>
        <p:nvSpPr>
          <p:cNvPr id="5" name="テキスト ボックス 4">
            <a:extLst>
              <a:ext uri="{FF2B5EF4-FFF2-40B4-BE49-F238E27FC236}">
                <a16:creationId xmlns:a16="http://schemas.microsoft.com/office/drawing/2014/main" id="{2BCC3C55-BDB4-7D4E-609B-B335C878DC22}"/>
              </a:ext>
            </a:extLst>
          </p:cNvPr>
          <p:cNvSpPr txBox="1"/>
          <p:nvPr/>
        </p:nvSpPr>
        <p:spPr>
          <a:xfrm>
            <a:off x="1768687" y="1982450"/>
            <a:ext cx="8654626" cy="1446550"/>
          </a:xfrm>
          <a:prstGeom prst="rect">
            <a:avLst/>
          </a:prstGeom>
          <a:noFill/>
        </p:spPr>
        <p:txBody>
          <a:bodyPr wrap="square">
            <a:spAutoFit/>
          </a:bodyPr>
          <a:lstStyle/>
          <a:p>
            <a:r>
              <a:rPr lang="ja-JP" altLang="en-US" sz="4400" dirty="0">
                <a:latin typeface="ＭＳ 明朝" panose="02020609040205080304" pitchFamily="17" charset="-128"/>
                <a:ea typeface="ＭＳ 明朝" panose="02020609040205080304" pitchFamily="17" charset="-128"/>
              </a:rPr>
              <a:t>演題発表に関連し、開示すべき</a:t>
            </a:r>
            <a:r>
              <a:rPr lang="en-US" altLang="ja-JP" sz="4400" dirty="0">
                <a:latin typeface="ＭＳ 明朝" panose="02020609040205080304" pitchFamily="17" charset="-128"/>
                <a:ea typeface="ＭＳ 明朝" panose="02020609040205080304" pitchFamily="17" charset="-128"/>
              </a:rPr>
              <a:t>COI</a:t>
            </a:r>
            <a:r>
              <a:rPr lang="ja-JP" altLang="en-US" sz="4400" dirty="0">
                <a:latin typeface="ＭＳ 明朝" panose="02020609040205080304" pitchFamily="17" charset="-128"/>
                <a:ea typeface="ＭＳ 明朝" panose="02020609040205080304" pitchFamily="17" charset="-128"/>
              </a:rPr>
              <a:t>関連企業等はありません</a:t>
            </a:r>
          </a:p>
        </p:txBody>
      </p:sp>
    </p:spTree>
    <p:extLst>
      <p:ext uri="{BB962C8B-B14F-4D97-AF65-F5344CB8AC3E}">
        <p14:creationId xmlns:p14="http://schemas.microsoft.com/office/powerpoint/2010/main" val="3956426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
            <a:ext cx="12192000" cy="73049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3151294" y="-38942"/>
            <a:ext cx="5388186" cy="769441"/>
          </a:xfrm>
          <a:prstGeom prst="rect">
            <a:avLst/>
          </a:prstGeom>
          <a:noFill/>
        </p:spPr>
        <p:txBody>
          <a:bodyPr wrap="square">
            <a:spAutoFit/>
          </a:bodyPr>
          <a:lstStyle/>
          <a:p>
            <a:pPr algn="ctr"/>
            <a:r>
              <a:rPr kumimoji="1" lang="ja-JP" altLang="en-US" sz="4400" dirty="0">
                <a:latin typeface="ＭＳ ゴシック" panose="020B0609070205080204" pitchFamily="49" charset="-128"/>
                <a:ea typeface="ＭＳ ゴシック" panose="020B0609070205080204" pitchFamily="49" charset="-128"/>
              </a:rPr>
              <a:t>研究</a:t>
            </a:r>
            <a:r>
              <a:rPr lang="ja-JP" altLang="en-US" sz="4400" dirty="0">
                <a:latin typeface="ＭＳ ゴシック" panose="020B0609070205080204" pitchFamily="49" charset="-128"/>
                <a:ea typeface="ＭＳ ゴシック" panose="020B0609070205080204" pitchFamily="49" charset="-128"/>
              </a:rPr>
              <a:t>結果</a:t>
            </a:r>
          </a:p>
        </p:txBody>
      </p:sp>
      <p:sp>
        <p:nvSpPr>
          <p:cNvPr id="3" name="テキスト ボックス 2">
            <a:extLst>
              <a:ext uri="{FF2B5EF4-FFF2-40B4-BE49-F238E27FC236}">
                <a16:creationId xmlns:a16="http://schemas.microsoft.com/office/drawing/2014/main" id="{426C6AD9-EDB7-A028-A2C7-69AEDDA68D60}"/>
              </a:ext>
            </a:extLst>
          </p:cNvPr>
          <p:cNvSpPr txBox="1"/>
          <p:nvPr/>
        </p:nvSpPr>
        <p:spPr>
          <a:xfrm>
            <a:off x="291254" y="4412339"/>
            <a:ext cx="7233920" cy="2132250"/>
          </a:xfrm>
          <a:prstGeom prst="rect">
            <a:avLst/>
          </a:prstGeom>
          <a:noFill/>
          <a:ln w="19050">
            <a:solidFill>
              <a:schemeClr val="tx1"/>
            </a:solidFill>
          </a:ln>
        </p:spPr>
        <p:txBody>
          <a:bodyPr wrap="square">
            <a:spAutoFit/>
          </a:bodyPr>
          <a:lstStyle/>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今回の研究の肝になる部分</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グラフや図を活用して結果を記載し視覚的に訴えることが重要</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結果の事実と、自分の解釈が混在しないように注意</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事実と解釈が混ざると、研究の結果が分かりにくくなる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結果の段階では事実のデータのみを記載するように注意</a:t>
            </a:r>
          </a:p>
        </p:txBody>
      </p:sp>
      <p:sp>
        <p:nvSpPr>
          <p:cNvPr id="5" name="テキスト ボックス 4">
            <a:extLst>
              <a:ext uri="{FF2B5EF4-FFF2-40B4-BE49-F238E27FC236}">
                <a16:creationId xmlns:a16="http://schemas.microsoft.com/office/drawing/2014/main" id="{2BCC3C55-BDB4-7D4E-609B-B335C878DC22}"/>
              </a:ext>
            </a:extLst>
          </p:cNvPr>
          <p:cNvSpPr txBox="1"/>
          <p:nvPr/>
        </p:nvSpPr>
        <p:spPr>
          <a:xfrm>
            <a:off x="365761" y="1087283"/>
            <a:ext cx="4171526" cy="646331"/>
          </a:xfrm>
          <a:prstGeom prst="rect">
            <a:avLst/>
          </a:prstGeom>
          <a:noFill/>
        </p:spPr>
        <p:txBody>
          <a:bodyPr wrap="square">
            <a:spAutoFit/>
          </a:bodyPr>
          <a:lstStyle/>
          <a:p>
            <a:r>
              <a:rPr lang="ja-JP" altLang="en-US" sz="3600" dirty="0">
                <a:latin typeface="ＭＳ 明朝" panose="02020609040205080304" pitchFamily="17" charset="-128"/>
                <a:ea typeface="ＭＳ 明朝" panose="02020609040205080304" pitchFamily="17" charset="-128"/>
              </a:rPr>
              <a:t>アンケート結果</a:t>
            </a:r>
          </a:p>
        </p:txBody>
      </p:sp>
      <p:graphicFrame>
        <p:nvGraphicFramePr>
          <p:cNvPr id="2" name="表 1">
            <a:extLst>
              <a:ext uri="{FF2B5EF4-FFF2-40B4-BE49-F238E27FC236}">
                <a16:creationId xmlns:a16="http://schemas.microsoft.com/office/drawing/2014/main" id="{415589F4-EC42-D7ED-7B3A-10D7975A760B}"/>
              </a:ext>
            </a:extLst>
          </p:cNvPr>
          <p:cNvGraphicFramePr>
            <a:graphicFrameLocks noGrp="1"/>
          </p:cNvGraphicFramePr>
          <p:nvPr>
            <p:extLst>
              <p:ext uri="{D42A27DB-BD31-4B8C-83A1-F6EECF244321}">
                <p14:modId xmlns:p14="http://schemas.microsoft.com/office/powerpoint/2010/main" val="3340113366"/>
              </p:ext>
            </p:extLst>
          </p:nvPr>
        </p:nvGraphicFramePr>
        <p:xfrm>
          <a:off x="502920" y="1790340"/>
          <a:ext cx="5296747" cy="1854200"/>
        </p:xfrm>
        <a:graphic>
          <a:graphicData uri="http://schemas.openxmlformats.org/drawingml/2006/table">
            <a:tbl>
              <a:tblPr firstRow="1" bandRow="1">
                <a:tableStyleId>{5C22544A-7EE6-4342-B048-85BDC9FD1C3A}</a:tableStyleId>
              </a:tblPr>
              <a:tblGrid>
                <a:gridCol w="1334347">
                  <a:extLst>
                    <a:ext uri="{9D8B030D-6E8A-4147-A177-3AD203B41FA5}">
                      <a16:colId xmlns:a16="http://schemas.microsoft.com/office/drawing/2014/main" val="1453201681"/>
                    </a:ext>
                  </a:extLst>
                </a:gridCol>
                <a:gridCol w="1984587">
                  <a:extLst>
                    <a:ext uri="{9D8B030D-6E8A-4147-A177-3AD203B41FA5}">
                      <a16:colId xmlns:a16="http://schemas.microsoft.com/office/drawing/2014/main" val="97072730"/>
                    </a:ext>
                  </a:extLst>
                </a:gridCol>
                <a:gridCol w="1977813">
                  <a:extLst>
                    <a:ext uri="{9D8B030D-6E8A-4147-A177-3AD203B41FA5}">
                      <a16:colId xmlns:a16="http://schemas.microsoft.com/office/drawing/2014/main" val="630817703"/>
                    </a:ext>
                  </a:extLst>
                </a:gridCol>
              </a:tblGrid>
              <a:tr h="370840">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latin typeface="ＭＳ ゴシック" panose="020B0609070205080204" pitchFamily="49" charset="-128"/>
                          <a:ea typeface="ＭＳ ゴシック" panose="020B0609070205080204" pitchFamily="49" charset="-128"/>
                        </a:rPr>
                        <a:t>Mean(±SD)</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a:solidFill>
                            <a:schemeClr val="tx1"/>
                          </a:solidFill>
                          <a:latin typeface="ＭＳ ゴシック" panose="020B0609070205080204" pitchFamily="49" charset="-128"/>
                          <a:ea typeface="ＭＳ ゴシック" panose="020B0609070205080204" pitchFamily="49" charset="-128"/>
                        </a:rPr>
                        <a:t>Med(range)</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9848024"/>
                  </a:ext>
                </a:extLst>
              </a:tr>
              <a:tr h="370840">
                <a:tc>
                  <a:txBody>
                    <a:bodyPr/>
                    <a:lstStyle/>
                    <a:p>
                      <a:r>
                        <a:rPr kumimoji="1" lang="ja-JP" altLang="en-US" dirty="0">
                          <a:latin typeface="ＭＳ ゴシック" panose="020B0609070205080204" pitchFamily="49" charset="-128"/>
                          <a:ea typeface="ＭＳ ゴシック" panose="020B0609070205080204" pitchFamily="49" charset="-128"/>
                        </a:rPr>
                        <a:t>質問➀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8217940"/>
                  </a:ext>
                </a:extLst>
              </a:tr>
              <a:tr h="370840">
                <a:tc>
                  <a:txBody>
                    <a:bodyPr/>
                    <a:lstStyle/>
                    <a:p>
                      <a:r>
                        <a:rPr kumimoji="1" lang="ja-JP" altLang="en-US" dirty="0">
                          <a:latin typeface="ＭＳ ゴシック" panose="020B0609070205080204" pitchFamily="49" charset="-128"/>
                          <a:ea typeface="ＭＳ ゴシック" panose="020B0609070205080204" pitchFamily="49" charset="-128"/>
                        </a:rPr>
                        <a:t>質問②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3539053"/>
                  </a:ext>
                </a:extLst>
              </a:tr>
              <a:tr h="370840">
                <a:tc>
                  <a:txBody>
                    <a:bodyPr/>
                    <a:lstStyle/>
                    <a:p>
                      <a:r>
                        <a:rPr kumimoji="1" lang="ja-JP" altLang="en-US" dirty="0">
                          <a:latin typeface="ＭＳ ゴシック" panose="020B0609070205080204" pitchFamily="49" charset="-128"/>
                          <a:ea typeface="ＭＳ ゴシック" panose="020B0609070205080204" pitchFamily="49" charset="-128"/>
                        </a:rPr>
                        <a:t>質問③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1772827"/>
                  </a:ext>
                </a:extLst>
              </a:tr>
              <a:tr h="370840">
                <a:tc>
                  <a:txBody>
                    <a:bodyPr/>
                    <a:lstStyle/>
                    <a:p>
                      <a:r>
                        <a:rPr kumimoji="1" lang="ja-JP" altLang="en-US" dirty="0">
                          <a:latin typeface="ＭＳ ゴシック" panose="020B0609070205080204" pitchFamily="49" charset="-128"/>
                          <a:ea typeface="ＭＳ ゴシック" panose="020B0609070205080204" pitchFamily="49" charset="-128"/>
                        </a:rPr>
                        <a:t>質問④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a:latin typeface="ＭＳ ゴシック" panose="020B0609070205080204" pitchFamily="49" charset="-128"/>
                          <a:ea typeface="ＭＳ ゴシック" panose="020B0609070205080204" pitchFamily="49"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1735517"/>
                  </a:ext>
                </a:extLst>
              </a:tr>
            </a:tbl>
          </a:graphicData>
        </a:graphic>
      </p:graphicFrame>
      <p:graphicFrame>
        <p:nvGraphicFramePr>
          <p:cNvPr id="9" name="グラフ 8">
            <a:extLst>
              <a:ext uri="{FF2B5EF4-FFF2-40B4-BE49-F238E27FC236}">
                <a16:creationId xmlns:a16="http://schemas.microsoft.com/office/drawing/2014/main" id="{C660D5E6-1884-0B67-965E-C05163FD3F91}"/>
              </a:ext>
            </a:extLst>
          </p:cNvPr>
          <p:cNvGraphicFramePr/>
          <p:nvPr>
            <p:extLst>
              <p:ext uri="{D42A27DB-BD31-4B8C-83A1-F6EECF244321}">
                <p14:modId xmlns:p14="http://schemas.microsoft.com/office/powerpoint/2010/main" val="2200913417"/>
              </p:ext>
            </p:extLst>
          </p:nvPr>
        </p:nvGraphicFramePr>
        <p:xfrm>
          <a:off x="7179732" y="935207"/>
          <a:ext cx="3488267" cy="27093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6542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
            <a:ext cx="12192000" cy="73049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3151294" y="-38942"/>
            <a:ext cx="5388186" cy="769441"/>
          </a:xfrm>
          <a:prstGeom prst="rect">
            <a:avLst/>
          </a:prstGeom>
          <a:noFill/>
        </p:spPr>
        <p:txBody>
          <a:bodyPr wrap="square">
            <a:spAutoFit/>
          </a:bodyPr>
          <a:lstStyle/>
          <a:p>
            <a:pPr algn="ctr"/>
            <a:r>
              <a:rPr kumimoji="1" lang="ja-JP" altLang="en-US" sz="4400" dirty="0">
                <a:latin typeface="ＭＳ ゴシック" panose="020B0609070205080204" pitchFamily="49" charset="-128"/>
                <a:ea typeface="ＭＳ ゴシック" panose="020B0609070205080204" pitchFamily="49" charset="-128"/>
              </a:rPr>
              <a:t>考察</a:t>
            </a:r>
            <a:endParaRPr lang="ja-JP" altLang="en-US" sz="44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426C6AD9-EDB7-A028-A2C7-69AEDDA68D60}"/>
              </a:ext>
            </a:extLst>
          </p:cNvPr>
          <p:cNvSpPr txBox="1"/>
          <p:nvPr/>
        </p:nvSpPr>
        <p:spPr>
          <a:xfrm>
            <a:off x="291253" y="4412339"/>
            <a:ext cx="8134773" cy="2132250"/>
          </a:xfrm>
          <a:prstGeom prst="rect">
            <a:avLst/>
          </a:prstGeom>
          <a:noFill/>
          <a:ln w="19050">
            <a:solidFill>
              <a:schemeClr val="tx1"/>
            </a:solidFill>
          </a:ln>
        </p:spPr>
        <p:txBody>
          <a:bodyPr wrap="square">
            <a:spAutoFit/>
          </a:bodyPr>
          <a:lstStyle/>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研究結果についての解釈を記載する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結果を解釈する上で重要になるのが根拠</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今回の研究結果と先行研究の結果を比較しながら解釈を述べることで、説得力が高まる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結果に基づく内容のみ考察を行い、議論の飛躍に注意することが重要</a:t>
            </a:r>
          </a:p>
        </p:txBody>
      </p:sp>
      <p:sp>
        <p:nvSpPr>
          <p:cNvPr id="5" name="テキスト ボックス 4">
            <a:extLst>
              <a:ext uri="{FF2B5EF4-FFF2-40B4-BE49-F238E27FC236}">
                <a16:creationId xmlns:a16="http://schemas.microsoft.com/office/drawing/2014/main" id="{2BCC3C55-BDB4-7D4E-609B-B335C878DC22}"/>
              </a:ext>
            </a:extLst>
          </p:cNvPr>
          <p:cNvSpPr txBox="1"/>
          <p:nvPr/>
        </p:nvSpPr>
        <p:spPr>
          <a:xfrm>
            <a:off x="291254" y="1417257"/>
            <a:ext cx="10776372" cy="2308324"/>
          </a:xfrm>
          <a:prstGeom prst="rect">
            <a:avLst/>
          </a:prstGeom>
          <a:noFill/>
        </p:spPr>
        <p:txBody>
          <a:bodyPr wrap="square">
            <a:spAutoFit/>
          </a:bodyPr>
          <a:lstStyle/>
          <a:p>
            <a:r>
              <a:rPr lang="ja-JP" altLang="en-US" sz="3600" dirty="0">
                <a:latin typeface="ＭＳ 明朝" panose="02020609040205080304" pitchFamily="17" charset="-128"/>
                <a:ea typeface="ＭＳ 明朝" panose="02020609040205080304" pitchFamily="17" charset="-128"/>
              </a:rPr>
              <a:t>○○という結果であった。</a:t>
            </a:r>
            <a:endParaRPr lang="en-US" altLang="ja-JP" sz="3600" dirty="0">
              <a:latin typeface="ＭＳ 明朝" panose="02020609040205080304" pitchFamily="17" charset="-128"/>
              <a:ea typeface="ＭＳ 明朝" panose="02020609040205080304" pitchFamily="17" charset="-128"/>
            </a:endParaRPr>
          </a:p>
          <a:p>
            <a:r>
              <a:rPr lang="ja-JP" altLang="en-US" sz="3600" dirty="0">
                <a:latin typeface="ＭＳ 明朝" panose="02020609040205080304" pitchFamily="17" charset="-128"/>
                <a:ea typeface="ＭＳ 明朝" panose="02020609040205080304" pitchFamily="17" charset="-128"/>
              </a:rPr>
              <a:t>先行研究では○○であった（○○</a:t>
            </a:r>
            <a:r>
              <a:rPr lang="en-US" altLang="ja-JP" sz="3600" dirty="0">
                <a:latin typeface="ＭＳ 明朝" panose="02020609040205080304" pitchFamily="17" charset="-128"/>
                <a:ea typeface="ＭＳ 明朝" panose="02020609040205080304" pitchFamily="17" charset="-128"/>
              </a:rPr>
              <a:t>,2009</a:t>
            </a:r>
            <a:r>
              <a:rPr lang="ja-JP" altLang="en-US" sz="3600" dirty="0">
                <a:latin typeface="ＭＳ 明朝" panose="02020609040205080304" pitchFamily="17" charset="-128"/>
                <a:ea typeface="ＭＳ 明朝" panose="02020609040205080304" pitchFamily="17" charset="-128"/>
              </a:rPr>
              <a:t>）</a:t>
            </a:r>
            <a:endParaRPr lang="en-US" altLang="ja-JP" sz="3600" dirty="0">
              <a:latin typeface="ＭＳ 明朝" panose="02020609040205080304" pitchFamily="17" charset="-128"/>
              <a:ea typeface="ＭＳ 明朝" panose="02020609040205080304" pitchFamily="17" charset="-128"/>
            </a:endParaRPr>
          </a:p>
          <a:p>
            <a:r>
              <a:rPr lang="ja-JP" altLang="en-US" sz="3600" dirty="0">
                <a:latin typeface="ＭＳ 明朝" panose="02020609040205080304" pitchFamily="17" charset="-128"/>
                <a:ea typeface="ＭＳ 明朝" panose="02020609040205080304" pitchFamily="17" charset="-128"/>
              </a:rPr>
              <a:t>○○理論では○○と言われている（○○</a:t>
            </a:r>
            <a:r>
              <a:rPr lang="en-US" altLang="ja-JP" sz="3600" dirty="0">
                <a:latin typeface="ＭＳ 明朝" panose="02020609040205080304" pitchFamily="17" charset="-128"/>
                <a:ea typeface="ＭＳ 明朝" panose="02020609040205080304" pitchFamily="17" charset="-128"/>
              </a:rPr>
              <a:t>,1990</a:t>
            </a:r>
            <a:r>
              <a:rPr lang="ja-JP" altLang="en-US" sz="3600" dirty="0">
                <a:latin typeface="ＭＳ 明朝" panose="02020609040205080304" pitchFamily="17" charset="-128"/>
                <a:ea typeface="ＭＳ 明朝" panose="02020609040205080304" pitchFamily="17" charset="-128"/>
              </a:rPr>
              <a:t>）</a:t>
            </a:r>
            <a:endParaRPr lang="en-US" altLang="ja-JP" sz="3600" dirty="0">
              <a:latin typeface="ＭＳ 明朝" panose="02020609040205080304" pitchFamily="17" charset="-128"/>
              <a:ea typeface="ＭＳ 明朝" panose="02020609040205080304" pitchFamily="17" charset="-128"/>
            </a:endParaRPr>
          </a:p>
          <a:p>
            <a:r>
              <a:rPr lang="ja-JP" altLang="en-US" sz="3600" dirty="0">
                <a:latin typeface="ＭＳ 明朝" panose="02020609040205080304" pitchFamily="17" charset="-128"/>
                <a:ea typeface="ＭＳ 明朝" panose="02020609040205080304" pitchFamily="17" charset="-128"/>
              </a:rPr>
              <a:t>○○の可能性が示唆された。</a:t>
            </a:r>
          </a:p>
        </p:txBody>
      </p:sp>
    </p:spTree>
    <p:extLst>
      <p:ext uri="{BB962C8B-B14F-4D97-AF65-F5344CB8AC3E}">
        <p14:creationId xmlns:p14="http://schemas.microsoft.com/office/powerpoint/2010/main" val="2689812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560147B-633D-20F5-B7B3-EF94848DB192}"/>
              </a:ext>
            </a:extLst>
          </p:cNvPr>
          <p:cNvSpPr/>
          <p:nvPr/>
        </p:nvSpPr>
        <p:spPr>
          <a:xfrm>
            <a:off x="0" y="1"/>
            <a:ext cx="12192000" cy="73049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EC00BC3C-853A-4D2D-76B8-47E22F0512D2}"/>
              </a:ext>
            </a:extLst>
          </p:cNvPr>
          <p:cNvSpPr txBox="1"/>
          <p:nvPr/>
        </p:nvSpPr>
        <p:spPr>
          <a:xfrm>
            <a:off x="2530687" y="-38942"/>
            <a:ext cx="7130626" cy="769441"/>
          </a:xfrm>
          <a:prstGeom prst="rect">
            <a:avLst/>
          </a:prstGeom>
          <a:noFill/>
        </p:spPr>
        <p:txBody>
          <a:bodyPr wrap="square">
            <a:spAutoFit/>
          </a:bodyPr>
          <a:lstStyle/>
          <a:p>
            <a:pPr algn="ctr"/>
            <a:r>
              <a:rPr lang="ja-JP" altLang="en-US" sz="4400" dirty="0">
                <a:latin typeface="ＭＳ ゴシック" panose="020B0609070205080204" pitchFamily="49" charset="-128"/>
                <a:ea typeface="ＭＳ ゴシック" panose="020B0609070205080204" pitchFamily="49" charset="-128"/>
              </a:rPr>
              <a:t>今後の課題・実践への示唆</a:t>
            </a:r>
          </a:p>
        </p:txBody>
      </p:sp>
      <p:sp>
        <p:nvSpPr>
          <p:cNvPr id="3" name="テキスト ボックス 2">
            <a:extLst>
              <a:ext uri="{FF2B5EF4-FFF2-40B4-BE49-F238E27FC236}">
                <a16:creationId xmlns:a16="http://schemas.microsoft.com/office/drawing/2014/main" id="{426C6AD9-EDB7-A028-A2C7-69AEDDA68D60}"/>
              </a:ext>
            </a:extLst>
          </p:cNvPr>
          <p:cNvSpPr txBox="1"/>
          <p:nvPr/>
        </p:nvSpPr>
        <p:spPr>
          <a:xfrm>
            <a:off x="345439" y="4117201"/>
            <a:ext cx="8134773" cy="2132250"/>
          </a:xfrm>
          <a:prstGeom prst="rect">
            <a:avLst/>
          </a:prstGeom>
          <a:noFill/>
          <a:ln w="19050">
            <a:solidFill>
              <a:schemeClr val="tx1"/>
            </a:solidFill>
          </a:ln>
        </p:spPr>
        <p:txBody>
          <a:bodyPr wrap="square">
            <a:spAutoFit/>
          </a:bodyPr>
          <a:lstStyle/>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今回の研究で解決することができなかった課題であったり、臨床への応用の可能性、今後の関連研究への繋がり等を記載する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研究への熱い気持ちはおさえて研究結果（事実）から分かる課題、実践への示唆を記載する</a:t>
            </a:r>
          </a:p>
          <a:p>
            <a:pPr marL="342900" lvl="0" indent="-342900">
              <a:lnSpc>
                <a:spcPct val="150000"/>
              </a:lnSpc>
              <a:buFont typeface="Arial" panose="020B0604020202020204" pitchFamily="34" charset="0"/>
              <a:buChar char="•"/>
              <a:defRPr/>
            </a:pPr>
            <a:r>
              <a:rPr lang="ja-JP" altLang="en-US" sz="1800" dirty="0">
                <a:solidFill>
                  <a:schemeClr val="accent1"/>
                </a:solidFill>
                <a:latin typeface="UD デジタル 教科書体 NP-R" panose="02020400000000000000" pitchFamily="18" charset="-128"/>
                <a:ea typeface="UD デジタル 教科書体 NP-R" panose="02020400000000000000" pitchFamily="18" charset="-128"/>
              </a:rPr>
              <a:t>書きすぎないように注意が必要</a:t>
            </a:r>
          </a:p>
        </p:txBody>
      </p:sp>
      <p:sp>
        <p:nvSpPr>
          <p:cNvPr id="5" name="テキスト ボックス 4">
            <a:extLst>
              <a:ext uri="{FF2B5EF4-FFF2-40B4-BE49-F238E27FC236}">
                <a16:creationId xmlns:a16="http://schemas.microsoft.com/office/drawing/2014/main" id="{2BCC3C55-BDB4-7D4E-609B-B335C878DC22}"/>
              </a:ext>
            </a:extLst>
          </p:cNvPr>
          <p:cNvSpPr txBox="1"/>
          <p:nvPr/>
        </p:nvSpPr>
        <p:spPr>
          <a:xfrm>
            <a:off x="426721" y="1674674"/>
            <a:ext cx="10776372" cy="1754326"/>
          </a:xfrm>
          <a:prstGeom prst="rect">
            <a:avLst/>
          </a:prstGeom>
          <a:noFill/>
        </p:spPr>
        <p:txBody>
          <a:bodyPr wrap="square">
            <a:spAutoFit/>
          </a:bodyPr>
          <a:lstStyle/>
          <a:p>
            <a:pPr marL="571500" indent="-571500">
              <a:buFont typeface="Arial" panose="020B0604020202020204" pitchFamily="34" charset="0"/>
              <a:buChar char="•"/>
            </a:pPr>
            <a:r>
              <a:rPr lang="ja-JP" altLang="en-US" sz="3600" dirty="0">
                <a:latin typeface="ＭＳ 明朝" panose="02020609040205080304" pitchFamily="17" charset="-128"/>
                <a:ea typeface="ＭＳ 明朝" panose="02020609040205080304" pitchFamily="17" charset="-128"/>
              </a:rPr>
              <a:t>今後の研究では○○することが求められる</a:t>
            </a:r>
            <a:endParaRPr lang="en-US" altLang="ja-JP" sz="3600" dirty="0">
              <a:latin typeface="ＭＳ 明朝" panose="02020609040205080304" pitchFamily="17" charset="-128"/>
              <a:ea typeface="ＭＳ 明朝" panose="02020609040205080304" pitchFamily="17" charset="-128"/>
            </a:endParaRPr>
          </a:p>
          <a:p>
            <a:pPr marL="571500" indent="-571500">
              <a:buFont typeface="Arial" panose="020B0604020202020204" pitchFamily="34" charset="0"/>
              <a:buChar char="•"/>
            </a:pPr>
            <a:r>
              <a:rPr lang="ja-JP" altLang="en-US" sz="3600" dirty="0">
                <a:latin typeface="ＭＳ 明朝" panose="02020609040205080304" pitchFamily="17" charset="-128"/>
                <a:ea typeface="ＭＳ 明朝" panose="02020609040205080304" pitchFamily="17" charset="-128"/>
              </a:rPr>
              <a:t>○○することは、臨床の看護師へ有効であることが示唆された</a:t>
            </a:r>
          </a:p>
        </p:txBody>
      </p:sp>
    </p:spTree>
    <p:extLst>
      <p:ext uri="{BB962C8B-B14F-4D97-AF65-F5344CB8AC3E}">
        <p14:creationId xmlns:p14="http://schemas.microsoft.com/office/powerpoint/2010/main" val="36035631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818</Words>
  <Application>Microsoft Office PowerPoint</Application>
  <PresentationFormat>ワイド画面</PresentationFormat>
  <Paragraphs>80</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ゴシック</vt:lpstr>
      <vt:lpstr>ＭＳ 明朝</vt:lpstr>
      <vt:lpstr>UD デジタル 教科書体 NP-B</vt:lpstr>
      <vt:lpstr>UD デジタル 教科書体 NP-R</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hitoshi shimura</dc:creator>
  <cp:lastModifiedBy>hitoshi shimura</cp:lastModifiedBy>
  <cp:revision>1</cp:revision>
  <dcterms:created xsi:type="dcterms:W3CDTF">2023-12-27T05:02:43Z</dcterms:created>
  <dcterms:modified xsi:type="dcterms:W3CDTF">2023-12-27T05:03:06Z</dcterms:modified>
</cp:coreProperties>
</file>